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6" r:id="rId2"/>
    <p:sldId id="297" r:id="rId3"/>
    <p:sldId id="298" r:id="rId4"/>
    <p:sldId id="302" r:id="rId5"/>
    <p:sldId id="308" r:id="rId6"/>
    <p:sldId id="309" r:id="rId7"/>
    <p:sldId id="300" r:id="rId8"/>
    <p:sldId id="301" r:id="rId9"/>
    <p:sldId id="310" r:id="rId10"/>
    <p:sldId id="311" r:id="rId11"/>
    <p:sldId id="276" r:id="rId12"/>
    <p:sldId id="299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3DF1D86-C313-4257-9B1C-920B706A8226}">
          <p14:sldIdLst>
            <p14:sldId id="296"/>
            <p14:sldId id="297"/>
            <p14:sldId id="298"/>
            <p14:sldId id="302"/>
            <p14:sldId id="308"/>
            <p14:sldId id="309"/>
            <p14:sldId id="300"/>
            <p14:sldId id="301"/>
            <p14:sldId id="310"/>
            <p14:sldId id="311"/>
            <p14:sldId id="276"/>
            <p14:sldId id="299"/>
          </p14:sldIdLst>
        </p14:section>
        <p14:section name="Раздел без заголовка" id="{751F5A5C-1F76-4D14-B3ED-17E9650EE4C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364" autoAdjust="0"/>
  </p:normalViewPr>
  <p:slideViewPr>
    <p:cSldViewPr>
      <p:cViewPr varScale="1">
        <p:scale>
          <a:sx n="91" d="100"/>
          <a:sy n="91" d="100"/>
        </p:scale>
        <p:origin x="-10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r>
              <a:rPr lang="ru-RU" sz="2800" i="1" dirty="0" err="1" smtClean="0"/>
              <a:t>Вихман</a:t>
            </a:r>
            <a:r>
              <a:rPr lang="ru-RU" sz="2800" i="1" dirty="0" smtClean="0"/>
              <a:t> А.А.</a:t>
            </a:r>
          </a:p>
          <a:p>
            <a:r>
              <a:rPr lang="ru-RU" sz="2800" i="1" dirty="0" smtClean="0"/>
              <a:t>Директор Института психологии</a:t>
            </a:r>
            <a:endParaRPr lang="ru-RU" sz="2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2151112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Способность к причинно-следственным </a:t>
            </a:r>
            <a:r>
              <a:rPr lang="ru-RU" dirty="0" smtClean="0"/>
              <a:t>связям</a:t>
            </a:r>
            <a:br>
              <a:rPr lang="ru-RU" dirty="0" smtClean="0"/>
            </a:br>
            <a:r>
              <a:rPr lang="ru-RU" sz="4000" dirty="0" smtClean="0"/>
              <a:t>10.10.2017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63585420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8168" y="260648"/>
            <a:ext cx="5688632" cy="720079"/>
          </a:xfrm>
        </p:spPr>
        <p:txBody>
          <a:bodyPr/>
          <a:lstStyle/>
          <a:p>
            <a:r>
              <a:rPr lang="ru-RU" dirty="0" smtClean="0"/>
              <a:t>Развитие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/>
              <a:t>Для развития </a:t>
            </a:r>
            <a:r>
              <a:rPr lang="ru-RU" sz="3600" u="sng" dirty="0"/>
              <a:t>логико-математического интеллекта </a:t>
            </a:r>
            <a:r>
              <a:rPr lang="ru-RU" sz="3600" dirty="0"/>
              <a:t>рекомендуется использовать различные занимательные задачи, логические игры и головоломки, задачи на смекалку и находчивость, софизмы и </a:t>
            </a:r>
            <a:r>
              <a:rPr lang="ru-RU" sz="3600" dirty="0" smtClean="0"/>
              <a:t>парадоксы, решение </a:t>
            </a:r>
            <a:r>
              <a:rPr lang="ru-RU" sz="3600" dirty="0"/>
              <a:t>нестандартных задач, составление задач самими учащимися и включения их в поисковую, исследовательскую деятельность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u="sng" dirty="0" smtClean="0"/>
              <a:t>Межличностный </a:t>
            </a:r>
            <a:r>
              <a:rPr lang="ru-RU" sz="3600" u="sng" dirty="0"/>
              <a:t>интеллект </a:t>
            </a:r>
            <a:r>
              <a:rPr lang="ru-RU" sz="3600" dirty="0"/>
              <a:t>хорошо развивается в процессе обучения в малых группах, работе в командах, выполнении групповых проектов, </a:t>
            </a:r>
            <a:r>
              <a:rPr lang="ru-RU" sz="3600" dirty="0" err="1"/>
              <a:t>взаимообучении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dirty="0"/>
              <a:t>Развитие </a:t>
            </a:r>
            <a:r>
              <a:rPr lang="ru-RU" sz="3600" u="sng" dirty="0" err="1"/>
              <a:t>внутриличностного</a:t>
            </a:r>
            <a:r>
              <a:rPr lang="ru-RU" sz="3600" u="sng" dirty="0"/>
              <a:t> интеллекта </a:t>
            </a:r>
            <a:r>
              <a:rPr lang="ru-RU" sz="3600" dirty="0"/>
              <a:t>предполагает использование индивидуализированных методик обучения, приемов развития </a:t>
            </a:r>
            <a:r>
              <a:rPr lang="ru-RU" sz="3600" dirty="0" err="1"/>
              <a:t>саморегуляции</a:t>
            </a:r>
            <a:r>
              <a:rPr lang="ru-RU" sz="3600" dirty="0"/>
              <a:t>, самоконтроля и самооценки, применение методик медитации, формирование способностей к рефлексивному мышлению, </a:t>
            </a:r>
            <a:r>
              <a:rPr lang="ru-RU" sz="3600" dirty="0" err="1"/>
              <a:t>метапознанию</a:t>
            </a:r>
            <a:r>
              <a:rPr lang="ru-RU" sz="3600" dirty="0"/>
              <a:t>, развитие интуитивных способностей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234293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6048672" cy="288031"/>
          </a:xfrm>
        </p:spPr>
        <p:txBody>
          <a:bodyPr/>
          <a:lstStyle/>
          <a:p>
            <a:r>
              <a:rPr lang="ru-RU" sz="2400" dirty="0" err="1" smtClean="0"/>
              <a:t>Метапредметные</a:t>
            </a:r>
            <a:r>
              <a:rPr lang="ru-RU" sz="2400" dirty="0" smtClean="0"/>
              <a:t> результаты по ФГОС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3614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1)  умение самостоятельно</a:t>
            </a:r>
            <a:r>
              <a:rPr lang="ru-RU" sz="1000" b="1" dirty="0"/>
              <a:t> определять цели своего обучения</a:t>
            </a:r>
            <a:r>
              <a:rPr lang="ru-RU" sz="1000" dirty="0"/>
              <a:t>, ставить и формулировать для себя новые задачи в учёбе и познавательной деятельности, развивать мотивы и интересы своей познавательной деятельности</a:t>
            </a:r>
            <a:r>
              <a:rPr lang="ru-RU" sz="1000" dirty="0" smtClean="0"/>
              <a:t>; РУДД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2) умение самостоятельно </a:t>
            </a:r>
            <a:r>
              <a:rPr lang="ru-RU" sz="1000" b="1" dirty="0"/>
              <a:t>планировать пути  достижения целей</a:t>
            </a:r>
            <a:r>
              <a:rPr lang="ru-RU" sz="1000" dirty="0"/>
              <a:t>,  в том числе альтернативные,  осознанно выбирать  наиболее эффективные способы решения учебных и познавательных задач</a:t>
            </a:r>
            <a:r>
              <a:rPr lang="ru-RU" sz="1000" dirty="0" smtClean="0"/>
              <a:t>; РУДД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3) умение соотносить свои действия с планируемыми результатами, </a:t>
            </a:r>
            <a:r>
              <a:rPr lang="ru-RU" sz="1000" b="1" dirty="0"/>
              <a:t>осуществлять контроль своей деятельности </a:t>
            </a:r>
            <a:r>
              <a:rPr lang="ru-RU" sz="1000" dirty="0"/>
              <a:t>в процессе достижения результата, определять способы  действий в рамках предложенных условий и требований, корректировать свои действия в соответствии с изменяющейся ситуацией</a:t>
            </a:r>
            <a:r>
              <a:rPr lang="ru-RU" sz="1000" dirty="0" smtClean="0"/>
              <a:t>; РУДД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4) умение </a:t>
            </a:r>
            <a:r>
              <a:rPr lang="ru-RU" sz="1000" b="1" dirty="0"/>
              <a:t>оценивать правильность </a:t>
            </a:r>
            <a:r>
              <a:rPr lang="ru-RU" sz="1000" dirty="0"/>
              <a:t>выполнения учебной задачи,  собственные возможности её решения</a:t>
            </a:r>
            <a:r>
              <a:rPr lang="ru-RU" sz="1000" dirty="0" smtClean="0"/>
              <a:t>; РУУД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5) владение основами </a:t>
            </a:r>
            <a:r>
              <a:rPr lang="ru-RU" sz="1000" b="1" dirty="0"/>
              <a:t>самоконтроля, самооценки, принятия решений</a:t>
            </a:r>
            <a:r>
              <a:rPr lang="ru-RU" sz="1000" dirty="0"/>
              <a:t> и осуществления осознанного выбора в учебной и познавательной деятельности</a:t>
            </a:r>
            <a:r>
              <a:rPr lang="ru-RU" sz="1000" dirty="0" smtClean="0"/>
              <a:t>; РУУД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6) умение  определять понятия, </a:t>
            </a:r>
            <a:r>
              <a:rPr lang="ru-RU" sz="1000" b="1" dirty="0"/>
              <a:t>создавать обобщения, устанавливать аналогии, классифицировать</a:t>
            </a:r>
            <a:r>
              <a:rPr lang="ru-RU" sz="1000" dirty="0"/>
              <a:t>,   самостоятельно выбирать основания и критерии для классификации</a:t>
            </a:r>
            <a:r>
              <a:rPr lang="ru-RU" sz="1200" b="1" u="sng" dirty="0"/>
              <a:t>, устанавливать причинно-следственные связи</a:t>
            </a:r>
            <a:r>
              <a:rPr lang="ru-RU" sz="1000" dirty="0"/>
              <a:t>, строить  логическое рассуждение, умозаключение (индуктивное, дедуктивное  и по аналогии) и делать выводы</a:t>
            </a:r>
            <a:r>
              <a:rPr lang="ru-RU" sz="1000" dirty="0" smtClean="0"/>
              <a:t>; ПУУД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7) умение создавать, применять и преобразовывать знаки и символы, </a:t>
            </a:r>
            <a:r>
              <a:rPr lang="ru-RU" sz="1000" b="1" dirty="0"/>
              <a:t>модели и схемы </a:t>
            </a:r>
            <a:r>
              <a:rPr lang="ru-RU" sz="1000" dirty="0"/>
              <a:t>для решения учебных и познавательных задач</a:t>
            </a:r>
            <a:r>
              <a:rPr lang="ru-RU" sz="1000" dirty="0" smtClean="0"/>
              <a:t>; ПУУД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8) </a:t>
            </a:r>
            <a:r>
              <a:rPr lang="ru-RU" sz="1000" b="1" dirty="0"/>
              <a:t>смысловое чтение</a:t>
            </a:r>
            <a:r>
              <a:rPr lang="ru-RU" sz="1000" dirty="0" smtClean="0"/>
              <a:t>; ПУУД/КУУД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9) умение организовывать  </a:t>
            </a:r>
            <a:r>
              <a:rPr lang="ru-RU" sz="1000" b="1" dirty="0"/>
              <a:t>учебное сотрудничество </a:t>
            </a:r>
            <a:r>
              <a:rPr lang="ru-RU" sz="1000" dirty="0"/>
              <a:t>и совместную деятельность с учителем и сверстниками</a:t>
            </a:r>
            <a:r>
              <a:rPr lang="ru-RU" sz="1000" dirty="0" smtClean="0"/>
              <a:t>; </a:t>
            </a:r>
            <a:r>
              <a:rPr lang="ru-RU" sz="1000" dirty="0"/>
              <a:t>работать индивидуально и в группе: находить общее решение и разрешать конфликты на основе согласования позиций и учёта интересов;  формулировать, аргументировать и отстаивать своё мнение</a:t>
            </a:r>
            <a:r>
              <a:rPr lang="ru-RU" sz="1000" dirty="0" smtClean="0"/>
              <a:t>; КУУД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10) умение осознанно использовать </a:t>
            </a:r>
            <a:r>
              <a:rPr lang="ru-RU" sz="1000" b="1" dirty="0"/>
              <a:t>речевые средства </a:t>
            </a:r>
            <a:r>
              <a:rPr lang="ru-RU" sz="1000" dirty="0"/>
              <a:t>в соответствии с задачей коммуникации для выражения своих чувств, мыслей и потребностей; планирования и регуляции своей деятельности;  владение устной и письменной речью, </a:t>
            </a:r>
            <a:r>
              <a:rPr lang="ru-RU" sz="1000" dirty="0" smtClean="0"/>
              <a:t>КУУД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11) формирование и развитие компетентности в области использования информационно-коммуникационных технологий (далее </a:t>
            </a:r>
            <a:r>
              <a:rPr lang="ru-RU" sz="1000" b="1" dirty="0"/>
              <a:t>ИКТ</a:t>
            </a:r>
            <a:r>
              <a:rPr lang="ru-RU" sz="1000" dirty="0"/>
              <a:t>– компетенции</a:t>
            </a:r>
            <a:r>
              <a:rPr lang="ru-RU" sz="1000" dirty="0" smtClean="0"/>
              <a:t>); КУУД</a:t>
            </a:r>
            <a:endParaRPr lang="ru-RU" sz="1000" dirty="0"/>
          </a:p>
          <a:p>
            <a:pPr>
              <a:spcBef>
                <a:spcPts val="0"/>
              </a:spcBef>
            </a:pPr>
            <a:endParaRPr lang="ru-RU" sz="1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000" dirty="0"/>
              <a:t>12) формирование и развитие </a:t>
            </a:r>
            <a:r>
              <a:rPr lang="ru-RU" sz="1000" b="1" dirty="0"/>
              <a:t>экологического мышления</a:t>
            </a:r>
            <a:r>
              <a:rPr lang="ru-RU" sz="1000" dirty="0"/>
              <a:t>, умение применять его в познавательной, коммуникативной, социальной практике и профессиональной ориентации.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1491638765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648071"/>
          </a:xfrm>
        </p:spPr>
        <p:txBody>
          <a:bodyPr/>
          <a:lstStyle/>
          <a:p>
            <a:r>
              <a:rPr lang="ru-RU" dirty="0" smtClean="0"/>
              <a:t>По </a:t>
            </a:r>
            <a:r>
              <a:rPr lang="ru-RU" dirty="0" err="1" smtClean="0"/>
              <a:t>Асмолову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i="1" dirty="0"/>
              <a:t>регулятивные</a:t>
            </a:r>
            <a:r>
              <a:rPr lang="ru-RU" dirty="0"/>
              <a:t> — целеполагание и построение жизнен­ных планов во временной перспективе; планирование и организация деятельности; </a:t>
            </a:r>
            <a:r>
              <a:rPr lang="ru-RU" dirty="0" err="1"/>
              <a:t>целеобразование</a:t>
            </a:r>
            <a:r>
              <a:rPr lang="ru-RU" dirty="0"/>
              <a:t>; самоконтроль и </a:t>
            </a:r>
            <a:r>
              <a:rPr lang="ru-RU" dirty="0" err="1"/>
              <a:t>самооценивание</a:t>
            </a:r>
            <a:r>
              <a:rPr lang="ru-RU" dirty="0"/>
              <a:t>; действие во внутреннем плане;</a:t>
            </a:r>
          </a:p>
          <a:p>
            <a:pPr lvl="0"/>
            <a:r>
              <a:rPr lang="ru-RU" b="1" i="1" dirty="0"/>
              <a:t>познавательные</a:t>
            </a:r>
            <a:r>
              <a:rPr lang="ru-RU" dirty="0"/>
              <a:t> исследовательские действия (поиск информации, исследование); сложные формы опосредствова­ния познавательной деятельности; переработка и структури­рование информации (работа с текстом, смысловое чтение); формирование элементов комбинаторного мышления как одно­го из компонентов гипотетико-дедуктивного интеллекта; рабо­та с научными понятиями и освоение общего приёма доказа­тельства как компонента воспитания логического мышления;</a:t>
            </a:r>
          </a:p>
          <a:p>
            <a:r>
              <a:rPr lang="ru-RU" b="1" i="1" dirty="0"/>
              <a:t>коммуникативные</a:t>
            </a:r>
            <a:r>
              <a:rPr lang="ru-RU" dirty="0"/>
              <a:t> действия, направленные на осуще­ствление межличностного общения (ориентация в личност­ных особенностях партнёра, его позиции в общении и взаи­модействии, учёт разных мнений, овладение средствами реше­ния коммуникативных задач, воздействие, аргументация и пр.); действия, направленные на кооперацию — совместную </a:t>
            </a:r>
            <a:r>
              <a:rPr lang="ru-RU" dirty="0" smtClean="0"/>
              <a:t>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773121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76673"/>
            <a:ext cx="6192688" cy="432047"/>
          </a:xfrm>
        </p:spPr>
        <p:txBody>
          <a:bodyPr/>
          <a:lstStyle/>
          <a:p>
            <a:r>
              <a:rPr lang="ru-RU" dirty="0"/>
              <a:t>Что такое способности?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u="sng" dirty="0" smtClean="0"/>
              <a:t>Способности</a:t>
            </a:r>
            <a:r>
              <a:rPr lang="ru-RU" dirty="0" smtClean="0"/>
              <a:t> </a:t>
            </a:r>
            <a:r>
              <a:rPr lang="ru-RU" dirty="0"/>
              <a:t>– это индивидуально-психологические особенности, которые обеспечивают успех в выполнении деятельности и не сводятся к приобретенным </a:t>
            </a:r>
            <a:r>
              <a:rPr lang="ru-RU" dirty="0" err="1"/>
              <a:t>ЗУНам</a:t>
            </a:r>
            <a:r>
              <a:rPr lang="ru-RU" dirty="0"/>
              <a:t>, но </a:t>
            </a:r>
            <a:r>
              <a:rPr lang="ru-RU" u="sng" dirty="0"/>
              <a:t>могут их включать</a:t>
            </a:r>
            <a:r>
              <a:rPr lang="ru-RU" dirty="0"/>
              <a:t>, и облегчают их усвоение (овладение ЗУН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Способности характеризуют различия между людьми по уровню выполнения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34738673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2160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u="sng" dirty="0"/>
              <a:t>Виды способностей</a:t>
            </a:r>
            <a:r>
              <a:rPr lang="ru-RU" b="1" i="1" u="sng" dirty="0" smtClean="0"/>
              <a:t>:</a:t>
            </a:r>
          </a:p>
          <a:p>
            <a:endParaRPr lang="ru-RU" dirty="0"/>
          </a:p>
          <a:p>
            <a:pPr marL="0" lvl="0" indent="0">
              <a:buNone/>
            </a:pPr>
            <a:r>
              <a:rPr lang="ru-RU" u="sng" dirty="0"/>
              <a:t>Общие</a:t>
            </a:r>
            <a:r>
              <a:rPr lang="ru-RU" dirty="0"/>
              <a:t> – такие, которые необходимы для успешного выполнения любого вида человеческой деятельности.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b="1" dirty="0" smtClean="0"/>
              <a:t>      творческие </a:t>
            </a:r>
            <a:r>
              <a:rPr lang="ru-RU" b="1" dirty="0"/>
              <a:t>способности </a:t>
            </a:r>
            <a:r>
              <a:rPr lang="ru-RU" dirty="0"/>
              <a:t>– способность к созданию нового;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b="1" dirty="0" smtClean="0"/>
              <a:t>      интеллектуальные </a:t>
            </a:r>
            <a:r>
              <a:rPr lang="ru-RU" b="1" dirty="0"/>
              <a:t>способности </a:t>
            </a:r>
            <a:r>
              <a:rPr lang="ru-RU" dirty="0"/>
              <a:t>– это способность, определяющая общую </a:t>
            </a:r>
            <a:r>
              <a:rPr lang="ru-RU" dirty="0" smtClean="0"/>
              <a:t>  успешность </a:t>
            </a:r>
            <a:r>
              <a:rPr lang="ru-RU" dirty="0"/>
              <a:t>адаптации человека к новым, изменяющимся условиям;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b="1" dirty="0" smtClean="0"/>
              <a:t>     обучаемость </a:t>
            </a:r>
            <a:r>
              <a:rPr lang="ru-RU" dirty="0"/>
              <a:t>– </a:t>
            </a:r>
            <a:r>
              <a:rPr lang="ru-RU" dirty="0" smtClean="0"/>
              <a:t>умение учиться, </a:t>
            </a:r>
            <a:r>
              <a:rPr lang="ru-RU" dirty="0" err="1" smtClean="0"/>
              <a:t>метакогнитивные</a:t>
            </a:r>
            <a:r>
              <a:rPr lang="ru-RU" dirty="0" smtClean="0"/>
              <a:t> способности, критическое мышление.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 smtClean="0"/>
              <a:t>     социальные </a:t>
            </a:r>
            <a:r>
              <a:rPr lang="ru-RU" dirty="0"/>
              <a:t>– умение контактировать с </a:t>
            </a:r>
            <a:r>
              <a:rPr lang="ru-RU" dirty="0" smtClean="0"/>
              <a:t>окружающими, социальный интеллект, полис-коммуникация.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u="sng" dirty="0"/>
              <a:t>Специальные</a:t>
            </a:r>
            <a:r>
              <a:rPr lang="ru-RU" dirty="0"/>
              <a:t> – такие, которые необходимы для выполнения успешных видов человеческой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681774399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2160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u="sng" dirty="0"/>
              <a:t>Интеллект</a:t>
            </a:r>
            <a:r>
              <a:rPr lang="ru-RU" dirty="0"/>
              <a:t> – это способность, определяющая общую успешность адаптации человека к новым, изменяющимся условиям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u="sng" dirty="0"/>
              <a:t>Р. </a:t>
            </a:r>
            <a:r>
              <a:rPr lang="ru-RU" i="1" u="sng" dirty="0" err="1"/>
              <a:t>Кеттелл</a:t>
            </a:r>
            <a:r>
              <a:rPr lang="ru-RU" i="1" u="sng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Выделил </a:t>
            </a:r>
            <a:r>
              <a:rPr lang="ru-RU" u="sng" dirty="0"/>
              <a:t>2 вида интеллекта</a:t>
            </a:r>
            <a:r>
              <a:rPr lang="ru-RU" dirty="0"/>
              <a:t>:</a:t>
            </a:r>
          </a:p>
          <a:p>
            <a:pPr lvl="0"/>
            <a:r>
              <a:rPr lang="ru-RU" u="sng" dirty="0"/>
              <a:t>«Связанный»/«Кристаллизованный» интеллект</a:t>
            </a:r>
            <a:r>
              <a:rPr lang="ru-RU" dirty="0"/>
              <a:t> – это совокупность интеллектуальных навыков, знаний, которые приобретены человеком в результате социального развития; он связан с культурой. Кристаллизованный интеллект включает в себя знания, которые происходят от предыдущего обучения и прошлого опыта</a:t>
            </a:r>
            <a:r>
              <a:rPr lang="ru-RU" dirty="0" smtClean="0"/>
              <a:t>. </a:t>
            </a:r>
          </a:p>
          <a:p>
            <a:pPr marL="0" lvl="0" indent="0">
              <a:buNone/>
            </a:pPr>
            <a:endParaRPr lang="ru-RU" dirty="0"/>
          </a:p>
          <a:p>
            <a:r>
              <a:rPr lang="ru-RU" u="sng" dirty="0"/>
              <a:t>Текучий/Свободный</a:t>
            </a:r>
            <a:r>
              <a:rPr lang="ru-RU" dirty="0"/>
              <a:t> – интеллект, независимый от </a:t>
            </a:r>
            <a:r>
              <a:rPr lang="ru-RU" dirty="0" smtClean="0"/>
              <a:t>культуры, связан с работой мозга. </a:t>
            </a:r>
            <a:r>
              <a:rPr lang="ru-RU" dirty="0"/>
              <a:t>Текучий интеллект включает в себя способность думать и рассуждать абстрактно, а также решать проблемы. Эта способность считается независимой от обучения, опыта и 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77915674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теория множественности </a:t>
            </a:r>
            <a:r>
              <a:rPr lang="ru-RU" dirty="0" smtClean="0"/>
              <a:t>интеллекта </a:t>
            </a:r>
            <a:r>
              <a:rPr lang="ru-RU" dirty="0" err="1" smtClean="0"/>
              <a:t>Говарда</a:t>
            </a:r>
            <a:r>
              <a:rPr lang="ru-RU" dirty="0" smtClean="0"/>
              <a:t> </a:t>
            </a:r>
            <a:r>
              <a:rPr lang="ru-RU" dirty="0" err="1" smtClean="0"/>
              <a:t>Гарднера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Реальный интеллект сложно </a:t>
            </a:r>
            <a:r>
              <a:rPr lang="ru-RU" dirty="0"/>
              <a:t>измерить в лабораторных, искусственных условиях путем выполнения каких-либо </a:t>
            </a:r>
            <a:r>
              <a:rPr lang="ru-RU" dirty="0" smtClean="0"/>
              <a:t>тестов</a:t>
            </a:r>
          </a:p>
          <a:p>
            <a:endParaRPr lang="ru-RU" dirty="0"/>
          </a:p>
          <a:p>
            <a:r>
              <a:rPr lang="ru-RU" dirty="0" smtClean="0"/>
              <a:t>интеллект </a:t>
            </a:r>
            <a:r>
              <a:rPr lang="ru-RU" dirty="0"/>
              <a:t>человека - неоднозначен, он - </a:t>
            </a:r>
            <a:r>
              <a:rPr lang="ru-RU" dirty="0" smtClean="0"/>
              <a:t>множественен</a:t>
            </a:r>
          </a:p>
          <a:p>
            <a:endParaRPr lang="ru-RU" dirty="0"/>
          </a:p>
          <a:p>
            <a:r>
              <a:rPr lang="ru-RU" dirty="0"/>
              <a:t>интеллект может быть изменен и развит в процессе обучения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764357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88641"/>
            <a:ext cx="5832648" cy="1008112"/>
          </a:xfrm>
        </p:spPr>
        <p:txBody>
          <a:bodyPr/>
          <a:lstStyle/>
          <a:p>
            <a:r>
              <a:rPr lang="ru-RU" sz="3200" b="1" dirty="0"/>
              <a:t>Семь типов интеллекта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600" dirty="0"/>
              <a:t>вербально-лингвистический</a:t>
            </a:r>
            <a:r>
              <a:rPr lang="ru-RU" sz="3600" dirty="0" smtClean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 </a:t>
            </a:r>
            <a:r>
              <a:rPr lang="ru-RU" sz="3600" b="1" dirty="0" smtClean="0"/>
              <a:t>логико-математический</a:t>
            </a:r>
            <a:r>
              <a:rPr lang="ru-RU" sz="3600" dirty="0"/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визуально-пространственный</a:t>
            </a:r>
            <a:r>
              <a:rPr lang="ru-RU" sz="3600" dirty="0"/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моторно-двигательный</a:t>
            </a:r>
            <a:r>
              <a:rPr lang="ru-RU" sz="3600" dirty="0"/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музыкально-ритмический;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b="1" dirty="0" err="1" smtClean="0"/>
              <a:t>межличностно</a:t>
            </a:r>
            <a:r>
              <a:rPr lang="ru-RU" sz="3600" b="1" dirty="0" smtClean="0"/>
              <a:t>-коммуникативный</a:t>
            </a:r>
            <a:r>
              <a:rPr lang="ru-RU" sz="3600" dirty="0" smtClean="0"/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b="1" dirty="0" err="1" smtClean="0"/>
              <a:t>внутриличностный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273904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2104" y="188640"/>
            <a:ext cx="6264696" cy="936103"/>
          </a:xfrm>
        </p:spPr>
        <p:txBody>
          <a:bodyPr/>
          <a:lstStyle/>
          <a:p>
            <a:r>
              <a:rPr lang="ru-RU" sz="3200" b="1" dirty="0" err="1" smtClean="0"/>
              <a:t>Межличностно</a:t>
            </a:r>
            <a:r>
              <a:rPr lang="ru-RU" sz="3200" b="1" dirty="0" smtClean="0"/>
              <a:t>-коммуникативный интеллект - Социальный интеллект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7133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Социальный интеллект</a:t>
            </a:r>
            <a:r>
              <a:rPr lang="ru-RU" dirty="0"/>
              <a:t> – это интегральная интеллектуальная </a:t>
            </a:r>
            <a:r>
              <a:rPr lang="ru-RU" dirty="0" smtClean="0"/>
              <a:t>способность, определяющая </a:t>
            </a:r>
            <a:r>
              <a:rPr lang="ru-RU" u="sng" dirty="0"/>
              <a:t>успешность общения </a:t>
            </a:r>
            <a:r>
              <a:rPr lang="ru-RU" dirty="0"/>
              <a:t>и социальной адаптации, которая объединяет </a:t>
            </a:r>
            <a:r>
              <a:rPr lang="ru-RU" dirty="0" smtClean="0"/>
              <a:t>и регулирует </a:t>
            </a:r>
            <a:r>
              <a:rPr lang="ru-RU" dirty="0"/>
              <a:t>познавательные процессы, связанные с отражением социальных </a:t>
            </a:r>
            <a:r>
              <a:rPr lang="ru-RU" dirty="0" smtClean="0"/>
              <a:t>объектов </a:t>
            </a:r>
            <a:r>
              <a:rPr lang="ru-RU" dirty="0"/>
              <a:t>(человека как партнера по общению или группы людей).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процессам, его </a:t>
            </a:r>
            <a:r>
              <a:rPr lang="ru-RU" dirty="0" smtClean="0"/>
              <a:t>образующим</a:t>
            </a:r>
            <a:r>
              <a:rPr lang="ru-RU" dirty="0"/>
              <a:t>, относятся социальная чувствительность, социальная перцепция, </a:t>
            </a:r>
            <a:r>
              <a:rPr lang="ru-RU" dirty="0" smtClean="0"/>
              <a:t>социальная память и социальное </a:t>
            </a:r>
            <a:r>
              <a:rPr lang="ru-RU" dirty="0"/>
              <a:t>мышление.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Социальный </a:t>
            </a:r>
            <a:r>
              <a:rPr lang="ru-RU" dirty="0"/>
              <a:t>интеллект обеспечивает </a:t>
            </a:r>
            <a:r>
              <a:rPr lang="ru-RU" u="sng" dirty="0"/>
              <a:t>понимание поступков </a:t>
            </a:r>
            <a:r>
              <a:rPr lang="ru-RU" dirty="0"/>
              <a:t>и действий, речи, </a:t>
            </a:r>
            <a:r>
              <a:rPr lang="ru-RU" dirty="0" smtClean="0"/>
              <a:t>а также </a:t>
            </a:r>
            <a:r>
              <a:rPr lang="ru-RU" u="sng" dirty="0"/>
              <a:t>невербального поведения </a:t>
            </a:r>
            <a:r>
              <a:rPr lang="ru-RU" dirty="0"/>
              <a:t>(жестов, мимики) людей. </a:t>
            </a:r>
            <a:endParaRPr lang="ru-RU" dirty="0" smtClean="0"/>
          </a:p>
          <a:p>
            <a:pPr marL="0" indent="0">
              <a:buNone/>
            </a:pPr>
            <a:endParaRPr lang="ru-RU" sz="1300" dirty="0"/>
          </a:p>
          <a:p>
            <a:pPr marL="0" indent="0" algn="ctr">
              <a:buNone/>
            </a:pPr>
            <a:r>
              <a:rPr lang="ru-RU" dirty="0" smtClean="0"/>
              <a:t>Он </a:t>
            </a:r>
            <a:r>
              <a:rPr lang="ru-RU" dirty="0"/>
              <a:t>выступает как </a:t>
            </a:r>
            <a:r>
              <a:rPr lang="ru-RU" b="1" dirty="0" smtClean="0"/>
              <a:t>когнитивная </a:t>
            </a:r>
            <a:r>
              <a:rPr lang="ru-RU" b="1" dirty="0"/>
              <a:t>составляющая коммуникативных способностей</a:t>
            </a:r>
            <a:r>
              <a:rPr lang="ru-RU" dirty="0"/>
              <a:t> личности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218198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77" y="260648"/>
            <a:ext cx="6048672" cy="720080"/>
          </a:xfrm>
        </p:spPr>
        <p:txBody>
          <a:bodyPr/>
          <a:lstStyle/>
          <a:p>
            <a:r>
              <a:rPr lang="ru-RU" sz="3200" b="1" dirty="0" smtClean="0"/>
              <a:t>Тест социального интеллекта </a:t>
            </a:r>
            <a:r>
              <a:rPr lang="ru-RU" sz="3200" b="1" dirty="0" err="1" smtClean="0"/>
              <a:t>Гилфорда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/>
              <a:t>Стимульный материал представляет собой набор из четырех тестовых </a:t>
            </a:r>
            <a:r>
              <a:rPr lang="ru-RU" sz="9600" dirty="0" smtClean="0"/>
              <a:t>тетрадей</a:t>
            </a:r>
            <a:r>
              <a:rPr lang="ru-RU" sz="9600" dirty="0"/>
              <a:t>. Каждый </a:t>
            </a:r>
            <a:r>
              <a:rPr lang="ru-RU" sz="9600" dirty="0" err="1"/>
              <a:t>субтест</a:t>
            </a:r>
            <a:r>
              <a:rPr lang="ru-RU" sz="9600" dirty="0"/>
              <a:t> содержит от 12 до 15 заданий. Время проведения </a:t>
            </a:r>
            <a:r>
              <a:rPr lang="ru-RU" sz="9600" dirty="0" err="1" smtClean="0"/>
              <a:t>субтестов</a:t>
            </a:r>
            <a:r>
              <a:rPr lang="ru-RU" sz="9600" dirty="0"/>
              <a:t> </a:t>
            </a:r>
            <a:r>
              <a:rPr lang="ru-RU" sz="9600" dirty="0" smtClean="0"/>
              <a:t>ограничено.</a:t>
            </a:r>
          </a:p>
          <a:p>
            <a:pPr marL="0" indent="0">
              <a:buNone/>
            </a:pPr>
            <a:r>
              <a:rPr lang="ru-RU" sz="9600" dirty="0" err="1"/>
              <a:t>Субтест</a:t>
            </a:r>
            <a:r>
              <a:rPr lang="ru-RU" sz="9600" dirty="0"/>
              <a:t> № 1. «Истории с завершением »</a:t>
            </a:r>
            <a:br>
              <a:rPr lang="ru-RU" sz="9600" dirty="0"/>
            </a:br>
            <a:r>
              <a:rPr lang="ru-RU" sz="9600" dirty="0" err="1"/>
              <a:t>Субтест</a:t>
            </a:r>
            <a:r>
              <a:rPr lang="ru-RU" sz="9600" dirty="0"/>
              <a:t> № 2. «Группы экспрессии »</a:t>
            </a:r>
            <a:br>
              <a:rPr lang="ru-RU" sz="9600" dirty="0"/>
            </a:br>
            <a:r>
              <a:rPr lang="ru-RU" sz="9600" dirty="0" err="1"/>
              <a:t>Субтест</a:t>
            </a:r>
            <a:r>
              <a:rPr lang="ru-RU" sz="9600" dirty="0"/>
              <a:t> № 3. «Вербальная экспрессия »</a:t>
            </a:r>
            <a:br>
              <a:rPr lang="ru-RU" sz="9600" dirty="0"/>
            </a:br>
            <a:r>
              <a:rPr lang="ru-RU" sz="9600" dirty="0" err="1"/>
              <a:t>Субтест</a:t>
            </a:r>
            <a:r>
              <a:rPr lang="ru-RU" sz="9600" dirty="0"/>
              <a:t> № 4. «Истории с дополнением »</a:t>
            </a:r>
            <a:br>
              <a:rPr lang="ru-RU" sz="9600" dirty="0"/>
            </a:br>
            <a:r>
              <a:rPr lang="ru-RU" sz="9600" dirty="0"/>
              <a:t/>
            </a:r>
            <a:br>
              <a:rPr lang="ru-RU" sz="9600" dirty="0"/>
            </a:br>
            <a:r>
              <a:rPr lang="ru-RU" sz="9600" dirty="0"/>
              <a:t>Время, отведенное на каждый </a:t>
            </a:r>
            <a:r>
              <a:rPr lang="ru-RU" sz="9600" dirty="0" err="1"/>
              <a:t>субтест</a:t>
            </a:r>
            <a:r>
              <a:rPr lang="ru-RU" sz="9600" dirty="0"/>
              <a:t>, </a:t>
            </a:r>
            <a:r>
              <a:rPr lang="ru-RU" sz="9600" dirty="0" smtClean="0"/>
              <a:t>ограничено. 6 </a:t>
            </a:r>
            <a:r>
              <a:rPr lang="ru-RU" sz="9600" dirty="0"/>
              <a:t>минут (</a:t>
            </a:r>
            <a:r>
              <a:rPr lang="ru-RU" sz="9600" dirty="0" err="1" smtClean="0"/>
              <a:t>субтест</a:t>
            </a:r>
            <a:r>
              <a:rPr lang="ru-RU" sz="9600" dirty="0" smtClean="0"/>
              <a:t> </a:t>
            </a:r>
            <a:r>
              <a:rPr lang="ru-RU" sz="9600" dirty="0"/>
              <a:t>№ 1 «Истории с завершением»), 7 минут (</a:t>
            </a:r>
            <a:r>
              <a:rPr lang="ru-RU" sz="9600" dirty="0" err="1"/>
              <a:t>субтест</a:t>
            </a:r>
            <a:r>
              <a:rPr lang="ru-RU" sz="9600" dirty="0"/>
              <a:t> № 2 «Группы экспрессии»), </a:t>
            </a:r>
            <a:r>
              <a:rPr lang="ru-RU" sz="9600" dirty="0" smtClean="0"/>
              <a:t>5 минут </a:t>
            </a:r>
            <a:r>
              <a:rPr lang="ru-RU" sz="9600" dirty="0"/>
              <a:t>(</a:t>
            </a:r>
            <a:r>
              <a:rPr lang="ru-RU" sz="9600" dirty="0" err="1"/>
              <a:t>субтест</a:t>
            </a:r>
            <a:r>
              <a:rPr lang="ru-RU" sz="9600" dirty="0"/>
              <a:t> № 3 «Вербальная экспрессия»), 10 минут (</a:t>
            </a:r>
            <a:r>
              <a:rPr lang="ru-RU" sz="9600" dirty="0" err="1"/>
              <a:t>субтест</a:t>
            </a:r>
            <a:r>
              <a:rPr lang="ru-RU" sz="9600" dirty="0"/>
              <a:t> № 4 «Истории с </a:t>
            </a:r>
            <a:r>
              <a:rPr lang="ru-RU" sz="9600" dirty="0" smtClean="0"/>
              <a:t>дополнениями</a:t>
            </a:r>
            <a:r>
              <a:rPr lang="ru-RU" sz="9600" dirty="0"/>
              <a:t>»). Общее время тестирования, включая инструкцию, составляет 30–35 </a:t>
            </a:r>
            <a:r>
              <a:rPr lang="ru-RU" sz="9600" dirty="0" smtClean="0"/>
              <a:t>минут</a:t>
            </a:r>
            <a:r>
              <a:rPr lang="ru-RU" sz="9600" dirty="0"/>
              <a:t>.</a:t>
            </a:r>
            <a:br>
              <a:rPr lang="ru-RU" sz="96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294992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Внутриличностный</a:t>
            </a:r>
            <a:r>
              <a:rPr lang="ru-RU" dirty="0"/>
              <a:t> </a:t>
            </a:r>
            <a:r>
              <a:rPr lang="ru-RU" b="1" dirty="0"/>
              <a:t>интеллект</a:t>
            </a:r>
            <a:r>
              <a:rPr lang="ru-RU" dirty="0"/>
              <a:t> включает в себя прежде всего знание внутренних механизмов психической деятельности человека, на уровне чувств, эмоций, переживаний, самоанализа, интуиции и т.п. Он также предполагает достаточно развитые способности к методологическому мышлению, к глубокому анализу действительности, рефлексии, к системному восприятию объектов и явлений. </a:t>
            </a:r>
          </a:p>
        </p:txBody>
      </p:sp>
    </p:spTree>
    <p:extLst>
      <p:ext uri="{BB962C8B-B14F-4D97-AF65-F5344CB8AC3E}">
        <p14:creationId xmlns:p14="http://schemas.microsoft.com/office/powerpoint/2010/main" val="3088572849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1578</TotalTime>
  <Words>942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Способность к причинно-следственным связям 10.10.2017</vt:lpstr>
      <vt:lpstr>Что такое способности? </vt:lpstr>
      <vt:lpstr>Презентация PowerPoint</vt:lpstr>
      <vt:lpstr>Презентация PowerPoint</vt:lpstr>
      <vt:lpstr>теория множественности интеллекта Говарда Гарднера</vt:lpstr>
      <vt:lpstr>Семь типов интеллекта</vt:lpstr>
      <vt:lpstr>Межличностно-коммуникативный интеллект - Социальный интеллект </vt:lpstr>
      <vt:lpstr>Тест социального интеллекта Гилфорда</vt:lpstr>
      <vt:lpstr>Презентация PowerPoint</vt:lpstr>
      <vt:lpstr>Развитие</vt:lpstr>
      <vt:lpstr>Метапредметные результаты по ФГОС</vt:lpstr>
      <vt:lpstr>По Асмолову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Аверина Светлана Сергеевна</cp:lastModifiedBy>
  <cp:revision>178</cp:revision>
  <dcterms:created xsi:type="dcterms:W3CDTF">2013-10-16T06:54:36Z</dcterms:created>
  <dcterms:modified xsi:type="dcterms:W3CDTF">2018-05-14T05:31:25Z</dcterms:modified>
</cp:coreProperties>
</file>